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7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198E2-F450-5960-D8F0-3230B0A402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6919C4-5C5E-4F7B-9FDC-67CBFAC043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E8666D-C1F0-754E-2B96-BFE1E87E2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59D23-7436-4BC4-9F82-5691E7875B41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EE7790-4B48-B563-7F92-81D1D652F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DCA1A1-CEF7-1B5A-ACCD-1FC2F314C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7723E-6A6F-422B-92B0-5D6ABA265B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7063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47052-AC90-8342-069C-E1745F8C1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C6EF95-5308-95BD-889F-E729D04D26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DEAA64-09F4-70BF-0058-04D8EE252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59D23-7436-4BC4-9F82-5691E7875B41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365934-F47B-0689-8FE0-EC78F2B91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84811-2FBE-18FB-2656-852E7AA48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7723E-6A6F-422B-92B0-5D6ABA265B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7419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B880FD-DF61-D882-3FF5-A71F701CA1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E52C4E-C332-AEFE-99D3-9E4C8439AC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48B65D-E4BF-EB4C-F737-5E778CC30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59D23-7436-4BC4-9F82-5691E7875B41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8FED24-930C-B05F-DD02-55DE8AB8C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927686-BE18-D78A-4E9A-56EDB308B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7723E-6A6F-422B-92B0-5D6ABA265B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1373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80856-8398-E323-BB4A-C3029B228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792717-6A11-FEE6-2B31-56679599AE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F6A39D-ED9A-62D4-6AC5-30D755B44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59D23-7436-4BC4-9F82-5691E7875B41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5E27F7-B5A9-21B7-0956-27F569911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DBC68D-DCDE-3FFD-9DAD-479B2E391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7723E-6A6F-422B-92B0-5D6ABA265B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3771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7BED4-596B-E221-4B99-7B4B74BA3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6741D-7B30-7180-4AA9-DBB910201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C4D5AB-8F57-E00C-8502-AA5BA4C59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59D23-7436-4BC4-9F82-5691E7875B41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FCCAD-E84B-E47B-1610-FE217BF6A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06C4F6-5773-D856-3D8A-D84B65DC1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7723E-6A6F-422B-92B0-5D6ABA265B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6173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CC9A39-68B4-7345-9826-18191ED95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FDE4DE-5080-D592-E2B7-78363C8C91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C4120A-4B44-47BF-091B-94A8B8A079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8FEB8B-79F7-7CD4-75B4-6E5DCDB0C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59D23-7436-4BC4-9F82-5691E7875B41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960E05-4A12-0765-F994-2BD9424CC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6F9631-DB4B-664B-9E1F-851FBC9C5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7723E-6A6F-422B-92B0-5D6ABA265B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102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F8397D-35BB-A570-518E-DCFFC8EA1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361AE3-6676-9258-E885-160B5CEB04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B0BA0B-F84A-81B8-B2C9-AD7D32F79B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AEC6E5-25BC-818F-E93C-82B5F91801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03214D-EA3B-38C7-E669-C43A8AA8AE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36FA07-3DD1-AC2A-CB90-B56E33D9D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59D23-7436-4BC4-9F82-5691E7875B41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3C34B9-9B61-8792-BF61-28CD3D2AE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542B1C-72D3-BA98-64EC-BFC192C3B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7723E-6A6F-422B-92B0-5D6ABA265B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934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D3C85-FB66-4155-9780-5D15DD6EE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34CC5D-44BC-CAF0-AA62-6BAEF8B3C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59D23-7436-4BC4-9F82-5691E7875B41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511A23-D3E3-8CF7-EAD6-D03F739B7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589CC8-6E91-4F38-06F0-BA87CD78D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7723E-6A6F-422B-92B0-5D6ABA265B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1870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A09AAF-9DB5-BD37-6028-E1AF7E9A0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59D23-7436-4BC4-9F82-5691E7875B41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4A1335-B74F-65A9-49E1-BC3772033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FA3FC9-EF0D-79FE-FA85-D4E415C53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7723E-6A6F-422B-92B0-5D6ABA265B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635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45FB7-01BC-66D9-E2E4-4BBD5B236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412F5A-5BA4-AB64-BB43-6CE5D10D0E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20C0CD-83A8-9A8B-BBBC-C8E620E623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B4FD05-771F-ABA1-58A5-C96AD83FA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59D23-7436-4BC4-9F82-5691E7875B41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873A6F-69E2-1E1F-D1CC-7179FC2B9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32FBE4-7C3D-D3B6-A76A-38537632A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7723E-6A6F-422B-92B0-5D6ABA265B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838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1785C-68A1-23C1-E510-C9B7D63B9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C28E3B-BC38-769E-302D-5B19D845E8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73288F-1C59-160E-C4F5-FF51A9AA9F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4B31A7-2E59-B0CE-B220-EB5F1A1EB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59D23-7436-4BC4-9F82-5691E7875B41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50397F-DF93-3F9C-2694-BDB8B9F3E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C57840-4069-0016-1AA4-EDA474515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7723E-6A6F-422B-92B0-5D6ABA265B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5751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52B394-CA44-6DFA-2EFF-8E9AC74A8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7F07D1-C783-8FE0-B660-B18DAAF0C2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2E92E0-4CA7-5DAB-DA71-6A18B4AFB9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859D23-7436-4BC4-9F82-5691E7875B41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5EBE1F-CE61-088B-4504-6DA6A7DF46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19A9FF-8B0D-55DE-5398-2F4FB9C770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57723E-6A6F-422B-92B0-5D6ABA265B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5937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row: Right 1">
            <a:extLst>
              <a:ext uri="{FF2B5EF4-FFF2-40B4-BE49-F238E27FC236}">
                <a16:creationId xmlns:a16="http://schemas.microsoft.com/office/drawing/2014/main" id="{40BD75EB-6F9B-95ED-477A-F6B7F52D8A24}"/>
              </a:ext>
            </a:extLst>
          </p:cNvPr>
          <p:cNvSpPr/>
          <p:nvPr/>
        </p:nvSpPr>
        <p:spPr>
          <a:xfrm>
            <a:off x="1050741" y="3429000"/>
            <a:ext cx="10127226" cy="2125733"/>
          </a:xfrm>
          <a:prstGeom prst="rightArrow">
            <a:avLst/>
          </a:prstGeom>
          <a:solidFill>
            <a:srgbClr val="F54588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/>
              <a:t>Your Option Journey Timeline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6BA16A2-C684-A79C-9D92-5AB549CFA5AE}"/>
              </a:ext>
            </a:extLst>
          </p:cNvPr>
          <p:cNvSpPr txBox="1"/>
          <p:nvPr/>
        </p:nvSpPr>
        <p:spPr>
          <a:xfrm>
            <a:off x="1772272" y="2678844"/>
            <a:ext cx="2212714" cy="461665"/>
          </a:xfrm>
          <a:prstGeom prst="rect">
            <a:avLst/>
          </a:prstGeom>
          <a:solidFill>
            <a:srgbClr val="FFDDEE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January 16</a:t>
            </a:r>
            <a:r>
              <a:rPr lang="en-US" sz="1200" baseline="30000" dirty="0">
                <a:solidFill>
                  <a:schemeClr val="tx1">
                    <a:lumMod val="50000"/>
                  </a:schemeClr>
                </a:solidFill>
              </a:rPr>
              <a:t>th</a:t>
            </a:r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, 20265.                                                 </a:t>
            </a:r>
          </a:p>
          <a:p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Options Taster Day</a:t>
            </a:r>
            <a:endParaRPr lang="en-GB" sz="12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A096DE-426D-D554-FC53-D8B3DD016E90}"/>
              </a:ext>
            </a:extLst>
          </p:cNvPr>
          <p:cNvSpPr txBox="1"/>
          <p:nvPr/>
        </p:nvSpPr>
        <p:spPr>
          <a:xfrm>
            <a:off x="132654" y="1467589"/>
            <a:ext cx="2023479" cy="461665"/>
          </a:xfrm>
          <a:prstGeom prst="rect">
            <a:avLst/>
          </a:prstGeom>
          <a:solidFill>
            <a:srgbClr val="FFDDEE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14</a:t>
            </a:r>
            <a:r>
              <a:rPr lang="en-US" sz="1200" baseline="30000" dirty="0">
                <a:solidFill>
                  <a:schemeClr val="tx1">
                    <a:lumMod val="50000"/>
                  </a:schemeClr>
                </a:solidFill>
              </a:rPr>
              <a:t>th</a:t>
            </a:r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 January 2025 </a:t>
            </a:r>
          </a:p>
          <a:p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Options Launch Assembly </a:t>
            </a:r>
            <a:endParaRPr lang="en-GB" sz="12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0A1CA0-5AB5-C1BC-AC12-602B22C952A9}"/>
              </a:ext>
            </a:extLst>
          </p:cNvPr>
          <p:cNvSpPr txBox="1"/>
          <p:nvPr/>
        </p:nvSpPr>
        <p:spPr>
          <a:xfrm>
            <a:off x="5966030" y="2557884"/>
            <a:ext cx="2347944" cy="646331"/>
          </a:xfrm>
          <a:prstGeom prst="rect">
            <a:avLst/>
          </a:prstGeom>
          <a:solidFill>
            <a:srgbClr val="FFDDEE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29</a:t>
            </a:r>
            <a:r>
              <a:rPr lang="en-US" sz="1200" baseline="30000" dirty="0">
                <a:solidFill>
                  <a:schemeClr val="tx1">
                    <a:lumMod val="50000"/>
                  </a:schemeClr>
                </a:solidFill>
              </a:rPr>
              <a:t>th</a:t>
            </a:r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 January 2025 </a:t>
            </a:r>
          </a:p>
          <a:p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Parents’ Options Evening</a:t>
            </a:r>
          </a:p>
          <a:p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Option Choice Form goes ‘live’  </a:t>
            </a:r>
            <a:endParaRPr lang="en-GB" sz="12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0B1E6D-C524-971D-F241-2BF5807C7B4C}"/>
              </a:ext>
            </a:extLst>
          </p:cNvPr>
          <p:cNvSpPr txBox="1"/>
          <p:nvPr/>
        </p:nvSpPr>
        <p:spPr>
          <a:xfrm>
            <a:off x="3025387" y="1252967"/>
            <a:ext cx="3088967" cy="646331"/>
          </a:xfrm>
          <a:prstGeom prst="rect">
            <a:avLst/>
          </a:prstGeom>
          <a:solidFill>
            <a:srgbClr val="FFDDEE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Monday 19th January </a:t>
            </a:r>
            <a:r>
              <a:rPr lang="en-US" sz="1200" baseline="30000" dirty="0">
                <a:solidFill>
                  <a:schemeClr val="tx1">
                    <a:lumMod val="50000"/>
                  </a:schemeClr>
                </a:solidFill>
              </a:rPr>
              <a:t> </a:t>
            </a:r>
            <a:endParaRPr lang="en-US" sz="1200" dirty="0">
              <a:solidFill>
                <a:schemeClr val="tx1">
                  <a:lumMod val="50000"/>
                </a:schemeClr>
              </a:solidFill>
            </a:endParaRPr>
          </a:p>
          <a:p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Options Booklet distributed to students, </a:t>
            </a:r>
          </a:p>
          <a:p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videos and booklet go live on website. </a:t>
            </a:r>
            <a:endParaRPr lang="en-GB" sz="12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C14DBC-26B1-5882-3C8B-08C37FA16321}"/>
              </a:ext>
            </a:extLst>
          </p:cNvPr>
          <p:cNvSpPr txBox="1"/>
          <p:nvPr/>
        </p:nvSpPr>
        <p:spPr>
          <a:xfrm>
            <a:off x="7528595" y="1252966"/>
            <a:ext cx="2290916" cy="646331"/>
          </a:xfrm>
          <a:prstGeom prst="rect">
            <a:avLst/>
          </a:prstGeom>
          <a:solidFill>
            <a:srgbClr val="FFDDEE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9</a:t>
            </a:r>
            <a:r>
              <a:rPr lang="en-US" sz="1200" baseline="30000" dirty="0">
                <a:solidFill>
                  <a:schemeClr val="tx1">
                    <a:lumMod val="50000"/>
                  </a:schemeClr>
                </a:solidFill>
              </a:rPr>
              <a:t>th</a:t>
            </a:r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 March 2025 </a:t>
            </a:r>
          </a:p>
          <a:p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Option Choice Form closes for all students. </a:t>
            </a:r>
            <a:endParaRPr lang="en-GB" sz="12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64A7521-FC4B-BBF2-C74A-731508242D0D}"/>
              </a:ext>
            </a:extLst>
          </p:cNvPr>
          <p:cNvSpPr txBox="1"/>
          <p:nvPr/>
        </p:nvSpPr>
        <p:spPr>
          <a:xfrm>
            <a:off x="10012942" y="2494178"/>
            <a:ext cx="1986769" cy="646331"/>
          </a:xfrm>
          <a:prstGeom prst="rect">
            <a:avLst/>
          </a:prstGeom>
          <a:solidFill>
            <a:srgbClr val="FFDDEE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Summer Term 2026 </a:t>
            </a:r>
          </a:p>
          <a:p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students advised of final </a:t>
            </a:r>
          </a:p>
          <a:p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option choices for Y10. </a:t>
            </a:r>
            <a:endParaRPr lang="en-GB" sz="1200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736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 Mills</dc:creator>
  <cp:lastModifiedBy>M Patel</cp:lastModifiedBy>
  <cp:revision>1</cp:revision>
  <dcterms:created xsi:type="dcterms:W3CDTF">2026-01-20T12:21:45Z</dcterms:created>
  <dcterms:modified xsi:type="dcterms:W3CDTF">2026-01-20T14:50:34Z</dcterms:modified>
</cp:coreProperties>
</file>